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15" autoAdjust="0"/>
  </p:normalViewPr>
  <p:slideViewPr>
    <p:cSldViewPr snapToGrid="0">
      <p:cViewPr varScale="1">
        <p:scale>
          <a:sx n="108" d="100"/>
          <a:sy n="108" d="100"/>
        </p:scale>
        <p:origin x="714" y="96"/>
      </p:cViewPr>
      <p:guideLst/>
    </p:cSldViewPr>
  </p:slideViewPr>
  <p:outlineViewPr>
    <p:cViewPr>
      <p:scale>
        <a:sx n="33" d="100"/>
        <a:sy n="33" d="100"/>
      </p:scale>
      <p:origin x="0" y="-47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0A0D5-8F98-4CC1-A28E-021F0B6B475C}" type="datetimeFigureOut">
              <a:rPr lang="en-US" smtClean="0"/>
              <a:t>02/16/2021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C52C-5E29-41AF-BAA3-8217E886DA08}" type="slidenum">
              <a:rPr lang="en-US" smtClean="0"/>
              <a:t>‹#›</a:t>
            </a:fld>
            <a:endParaRPr lang="en-US"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claim is the very first claim the veteran files and is most likely filed in person…new claims are any subsequent claim there after and can be filed on behalf of the veteran as long as POA has been established</a:t>
            </a:r>
          </a:p>
          <a:p>
            <a:r>
              <a:rPr lang="en-US" dirty="0"/>
              <a:t>*IU- Can go on a 526ez to expedite the process otherwise submit just the 8940….also must meet the criteria for IU 1 rating at 60% or combined 70% with one at least a 40%</a:t>
            </a:r>
          </a:p>
        </p:txBody>
      </p:sp>
      <p:sp>
        <p:nvSpPr>
          <p:cNvPr id="4" name="Slide Number Placeholder 3"/>
          <p:cNvSpPr>
            <a:spLocks noGrp="1"/>
          </p:cNvSpPr>
          <p:nvPr>
            <p:ph type="sldNum" sz="quarter" idx="5"/>
          </p:nvPr>
        </p:nvSpPr>
        <p:spPr/>
        <p:txBody>
          <a:bodyPr/>
          <a:lstStyle/>
          <a:p>
            <a:fld id="{5603C52C-5E29-41AF-BAA3-8217E886DA08}" type="slidenum">
              <a:rPr lang="en-US" smtClean="0"/>
              <a:t>2</a:t>
            </a:fld>
            <a:endParaRPr lang="en-US" dirty="0"/>
          </a:p>
        </p:txBody>
      </p:sp>
    </p:spTree>
    <p:extLst>
      <p:ext uri="{BB962C8B-B14F-4D97-AF65-F5344CB8AC3E}">
        <p14:creationId xmlns:p14="http://schemas.microsoft.com/office/powerpoint/2010/main" val="175765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evidence- STR’s, Private Treatment records, If veterans doesn’t have them VA will request from NPRC</a:t>
            </a:r>
          </a:p>
        </p:txBody>
      </p:sp>
      <p:sp>
        <p:nvSpPr>
          <p:cNvPr id="4" name="Slide Number Placeholder 3"/>
          <p:cNvSpPr>
            <a:spLocks noGrp="1"/>
          </p:cNvSpPr>
          <p:nvPr>
            <p:ph type="sldNum" sz="quarter" idx="5"/>
          </p:nvPr>
        </p:nvSpPr>
        <p:spPr/>
        <p:txBody>
          <a:bodyPr/>
          <a:lstStyle/>
          <a:p>
            <a:fld id="{5603C52C-5E29-41AF-BAA3-8217E886DA08}" type="slidenum">
              <a:rPr lang="en-US" smtClean="0"/>
              <a:t>3</a:t>
            </a:fld>
            <a:endParaRPr lang="en-US" dirty="0"/>
          </a:p>
        </p:txBody>
      </p:sp>
    </p:spTree>
    <p:extLst>
      <p:ext uri="{BB962C8B-B14F-4D97-AF65-F5344CB8AC3E}">
        <p14:creationId xmlns:p14="http://schemas.microsoft.com/office/powerpoint/2010/main" val="33435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 for dependent adds. As long as SEP recognizes the vet</a:t>
            </a:r>
          </a:p>
        </p:txBody>
      </p:sp>
      <p:sp>
        <p:nvSpPr>
          <p:cNvPr id="4" name="Slide Number Placeholder 3"/>
          <p:cNvSpPr>
            <a:spLocks noGrp="1"/>
          </p:cNvSpPr>
          <p:nvPr>
            <p:ph type="sldNum" sz="quarter" idx="5"/>
          </p:nvPr>
        </p:nvSpPr>
        <p:spPr/>
        <p:txBody>
          <a:bodyPr/>
          <a:lstStyle/>
          <a:p>
            <a:fld id="{5603C52C-5E29-41AF-BAA3-8217E886DA08}" type="slidenum">
              <a:rPr lang="en-US" smtClean="0"/>
              <a:t>4</a:t>
            </a:fld>
            <a:endParaRPr lang="en-US" dirty="0"/>
          </a:p>
        </p:txBody>
      </p:sp>
    </p:spTree>
    <p:extLst>
      <p:ext uri="{BB962C8B-B14F-4D97-AF65-F5344CB8AC3E}">
        <p14:creationId xmlns:p14="http://schemas.microsoft.com/office/powerpoint/2010/main" val="200964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VBA Letter 20-14-08 dated 6/20/14 - On 9/4/13, the US Attorney General announced that the President had directed the Executive Branch to cease enforcement of 38 USC 101 (3) and 101(31) to the extent they preclude provision of Veteran’s’ benefits to same-sex marriage couples.</a:t>
            </a:r>
          </a:p>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5</a:t>
            </a:fld>
            <a:endParaRPr lang="en-US" dirty="0"/>
          </a:p>
        </p:txBody>
      </p:sp>
    </p:spTree>
    <p:extLst>
      <p:ext uri="{BB962C8B-B14F-4D97-AF65-F5344CB8AC3E}">
        <p14:creationId xmlns:p14="http://schemas.microsoft.com/office/powerpoint/2010/main" val="1300891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several veteran-child relationships that the VA accepts when establishing dependency. To establish children as dependents the veteran must submit the following for each child:</a:t>
            </a:r>
          </a:p>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6</a:t>
            </a:fld>
            <a:endParaRPr lang="en-US" dirty="0"/>
          </a:p>
        </p:txBody>
      </p:sp>
    </p:spTree>
    <p:extLst>
      <p:ext uri="{BB962C8B-B14F-4D97-AF65-F5344CB8AC3E}">
        <p14:creationId xmlns:p14="http://schemas.microsoft.com/office/powerpoint/2010/main" val="3796018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veteran who is 30% or more disabled may claim biological, adoptive, or foster parents as dependents. For VA benefit purposes, a ‘dependent parent’ is one who depends on the veteran for financial support. This </a:t>
            </a:r>
            <a:r>
              <a:rPr lang="en-US" sz="1200" b="1" dirty="0"/>
              <a:t>DOES NOT </a:t>
            </a:r>
            <a:r>
              <a:rPr lang="en-US" sz="1200" dirty="0"/>
              <a:t>necessarily mean that the parent is not self supporting, but rather, that the parent’s income is minimal or that the parent has high unreimbursed medical expenses (i.e., a nursing home patient). To establish a parent as a dependent the following documents must be submitted:</a:t>
            </a:r>
          </a:p>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7</a:t>
            </a:fld>
            <a:endParaRPr lang="en-US" dirty="0"/>
          </a:p>
        </p:txBody>
      </p:sp>
    </p:spTree>
    <p:extLst>
      <p:ext uri="{BB962C8B-B14F-4D97-AF65-F5344CB8AC3E}">
        <p14:creationId xmlns:p14="http://schemas.microsoft.com/office/powerpoint/2010/main" val="291673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New evidence means existing evidence not previously submitted to the VA for rating purposes. So do not send the same medical docs that VA used previously for rating. </a:t>
            </a:r>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9</a:t>
            </a:fld>
            <a:endParaRPr lang="en-US" dirty="0"/>
          </a:p>
        </p:txBody>
      </p:sp>
    </p:spTree>
    <p:extLst>
      <p:ext uri="{BB962C8B-B14F-4D97-AF65-F5344CB8AC3E}">
        <p14:creationId xmlns:p14="http://schemas.microsoft.com/office/powerpoint/2010/main" val="3083620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New evidence means existing evidence not previously submitted to the VA for rating purposes. So do not send the same medical docs that VA used previously for rating. </a:t>
            </a:r>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10</a:t>
            </a:fld>
            <a:endParaRPr lang="en-US" dirty="0"/>
          </a:p>
        </p:txBody>
      </p:sp>
    </p:spTree>
    <p:extLst>
      <p:ext uri="{BB962C8B-B14F-4D97-AF65-F5344CB8AC3E}">
        <p14:creationId xmlns:p14="http://schemas.microsoft.com/office/powerpoint/2010/main" val="3598840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New evidence means existing evidence not previously submitted to the VA for rating purposes. So do not send the same medical docs that VA used previously for rating. </a:t>
            </a:r>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11</a:t>
            </a:fld>
            <a:endParaRPr lang="en-US" dirty="0"/>
          </a:p>
        </p:txBody>
      </p:sp>
    </p:spTree>
    <p:extLst>
      <p:ext uri="{BB962C8B-B14F-4D97-AF65-F5344CB8AC3E}">
        <p14:creationId xmlns:p14="http://schemas.microsoft.com/office/powerpoint/2010/main" val="3687790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3A750590-9F9A-443B-9295-A3931D8194B1}" type="datetime1">
              <a:rPr lang="en-US" smtClean="0"/>
              <a:t>02/16/2021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35805F-452B-497C-9BD6-2CDB6902F369}" type="datetime1">
              <a:rPr lang="en-US" smtClean="0"/>
              <a:t>02/16/2021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D3F7C6B-C82D-4D42-9929-D6E7E11D9A64}" type="datetime1">
              <a:rPr lang="en-US" smtClean="0"/>
              <a:t>02/16/2021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CF4779-62E8-4B21-A5D7-0AFB9DBD4358}" type="datetime1">
              <a:rPr lang="en-US" smtClean="0"/>
              <a:t>02/16/2021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F9D3375-5CD0-4576-BF96-ADFF24726FF8}" type="datetime1">
              <a:rPr lang="en-US" smtClean="0"/>
              <a:t>02/16/2021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ACD1F8-971E-4F8C-8737-750C12E93E08}" type="datetime1">
              <a:rPr lang="en-US" smtClean="0"/>
              <a:t>02/16/2021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7D1621-FA30-4D98-85E5-1409E6BEECDC}" type="datetime1">
              <a:rPr lang="en-US" smtClean="0"/>
              <a:t>02/16/2021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96F347-1B2F-4097-AEB5-4A26FB45D67A}" type="datetime1">
              <a:rPr lang="en-US" smtClean="0"/>
              <a:t>02/16/2021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CC1DEE0-34E5-4E0F-BEC1-4B8835F82CD1}" type="datetime1">
              <a:rPr lang="en-US" smtClean="0"/>
              <a:t>02/16/2021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5B4BE-627A-4EC1-99E1-6F1AA97AB802}" type="datetime1">
              <a:rPr lang="en-US" smtClean="0"/>
              <a:t>02/16/2021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8BFACF8-E63D-4673-A128-83547867BB7A}" type="datetime1">
              <a:rPr lang="en-US" smtClean="0"/>
              <a:t>02/16/2021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ED6AC-4FBA-40BD-BE75-20DB64DA4BAD}" type="datetime1">
              <a:rPr lang="en-US" smtClean="0"/>
              <a:t>02/16/2021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33C87-D201-458A-93C0-8EDD9AC92D93}" type="datetime1">
              <a:rPr lang="en-US" smtClean="0"/>
              <a:t>02/16/2021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CE6829-5A25-485A-91B1-5D6D58BB9F23}" type="datetime1">
              <a:rPr lang="en-US" smtClean="0"/>
              <a:t>02/16/2021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02/16/2021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BA5035-C284-496A-B076-BA73A8FA5D8B}" type="datetime1">
              <a:rPr lang="en-US" smtClean="0"/>
              <a:t>02/16/2021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EB420-1875-490A-8C4B-7AAB939FBE08}" type="datetime1">
              <a:rPr lang="en-US" smtClean="0"/>
              <a:t>02/16/2021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359126-4846-4E88-BDD9-5585CC877E47}" type="datetime1">
              <a:rPr lang="en-US" smtClean="0"/>
              <a:t>02/16/2021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0496C6C-A85F-426B-9ED1-3444166C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E5CD8D-E704-46A1-BC3E-9A644A9FFD4E}"/>
              </a:ext>
            </a:extLst>
          </p:cNvPr>
          <p:cNvSpPr>
            <a:spLocks noGrp="1"/>
          </p:cNvSpPr>
          <p:nvPr>
            <p:ph type="ctrTitle"/>
          </p:nvPr>
        </p:nvSpPr>
        <p:spPr>
          <a:xfrm>
            <a:off x="792483" y="821265"/>
            <a:ext cx="6098705" cy="5222117"/>
          </a:xfrm>
        </p:spPr>
        <p:txBody>
          <a:bodyPr anchor="ctr">
            <a:normAutofit/>
          </a:bodyPr>
          <a:lstStyle/>
          <a:p>
            <a:pPr algn="r"/>
            <a:r>
              <a:rPr lang="en-US" sz="4800" b="1" dirty="0"/>
              <a:t>BUILDING A COMPENSATION CLAIM</a:t>
            </a:r>
          </a:p>
        </p:txBody>
      </p:sp>
      <p:cxnSp>
        <p:nvCxnSpPr>
          <p:cNvPr id="19" name="Straight Connector 18">
            <a:extLst>
              <a:ext uri="{FF2B5EF4-FFF2-40B4-BE49-F238E27FC236}">
                <a16:creationId xmlns:a16="http://schemas.microsoft.com/office/drawing/2014/main" id="{AD0EF22F-5D3C-4240-8C32-1B20803E5A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E309A740-48C5-4AE5-879B-F567D3D7ACDC}"/>
              </a:ext>
            </a:extLst>
          </p:cNvPr>
          <p:cNvSpPr>
            <a:spLocks noGrp="1"/>
          </p:cNvSpPr>
          <p:nvPr>
            <p:ph type="subTitle" idx="1"/>
          </p:nvPr>
        </p:nvSpPr>
        <p:spPr>
          <a:xfrm>
            <a:off x="7903028" y="821265"/>
            <a:ext cx="3265713" cy="5222117"/>
          </a:xfrm>
        </p:spPr>
        <p:txBody>
          <a:bodyPr anchor="ctr">
            <a:normAutofit/>
          </a:bodyPr>
          <a:lstStyle/>
          <a:p>
            <a:endParaRPr lang="en-US" dirty="0"/>
          </a:p>
          <a:p>
            <a:endParaRPr lang="en-US" dirty="0"/>
          </a:p>
          <a:p>
            <a:endParaRPr lang="en-US" dirty="0"/>
          </a:p>
          <a:p>
            <a:endParaRPr lang="en-US" dirty="0"/>
          </a:p>
          <a:p>
            <a:endParaRPr lang="en-US" dirty="0"/>
          </a:p>
          <a:p>
            <a:endParaRPr lang="en-US" dirty="0"/>
          </a:p>
          <a:p>
            <a:r>
              <a:rPr lang="en-US" dirty="0"/>
              <a:t>Presented by:</a:t>
            </a:r>
          </a:p>
          <a:p>
            <a:r>
              <a:rPr lang="en-US" sz="1200" b="1" dirty="0"/>
              <a:t>Cody Trapp</a:t>
            </a:r>
          </a:p>
        </p:txBody>
      </p:sp>
      <p:pic>
        <p:nvPicPr>
          <p:cNvPr id="21" name="Picture 20">
            <a:extLst>
              <a:ext uri="{FF2B5EF4-FFF2-40B4-BE49-F238E27FC236}">
                <a16:creationId xmlns:a16="http://schemas.microsoft.com/office/drawing/2014/main" id="{D912EF34-0253-41FD-9940-D8FBB7DE74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7545075" y="2187578"/>
            <a:ext cx="6857999" cy="2482850"/>
          </a:xfrm>
          <a:prstGeom prst="rect">
            <a:avLst/>
          </a:prstGeom>
        </p:spPr>
      </p:pic>
      <p:pic>
        <p:nvPicPr>
          <p:cNvPr id="5" name="Picture 4" descr="Logo&#10;&#10;Description automatically generated">
            <a:extLst>
              <a:ext uri="{FF2B5EF4-FFF2-40B4-BE49-F238E27FC236}">
                <a16:creationId xmlns:a16="http://schemas.microsoft.com/office/drawing/2014/main" id="{1A7AD7AB-0861-4246-A58A-40148820F3B6}"/>
              </a:ext>
            </a:extLst>
          </p:cNvPr>
          <p:cNvPicPr>
            <a:picLocks noChangeAspect="1"/>
          </p:cNvPicPr>
          <p:nvPr/>
        </p:nvPicPr>
        <p:blipFill>
          <a:blip r:embed="rId3"/>
          <a:stretch>
            <a:fillRect/>
          </a:stretch>
        </p:blipFill>
        <p:spPr>
          <a:xfrm>
            <a:off x="7803426" y="1646727"/>
            <a:ext cx="2028825" cy="2495550"/>
          </a:xfrm>
          <a:prstGeom prst="rect">
            <a:avLst/>
          </a:prstGeom>
        </p:spPr>
      </p:pic>
    </p:spTree>
    <p:extLst>
      <p:ext uri="{BB962C8B-B14F-4D97-AF65-F5344CB8AC3E}">
        <p14:creationId xmlns:p14="http://schemas.microsoft.com/office/powerpoint/2010/main" val="37546649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68CE5865-065F-4D1F-802E-FA23D7260CDD}"/>
              </a:ext>
            </a:extLst>
          </p:cNvPr>
          <p:cNvSpPr>
            <a:spLocks noGrp="1"/>
          </p:cNvSpPr>
          <p:nvPr>
            <p:ph type="title"/>
          </p:nvPr>
        </p:nvSpPr>
        <p:spPr/>
        <p:txBody>
          <a:bodyPr>
            <a:normAutofit/>
          </a:bodyPr>
          <a:lstStyle/>
          <a:p>
            <a:pPr algn="ctr"/>
            <a:r>
              <a:rPr lang="en-US" sz="2800" b="1" dirty="0"/>
              <a:t>COMPARISION</a:t>
            </a:r>
          </a:p>
        </p:txBody>
      </p:sp>
      <p:sp>
        <p:nvSpPr>
          <p:cNvPr id="20" name="Text Placeholder 19">
            <a:extLst>
              <a:ext uri="{FF2B5EF4-FFF2-40B4-BE49-F238E27FC236}">
                <a16:creationId xmlns:a16="http://schemas.microsoft.com/office/drawing/2014/main" id="{DD569315-2D54-4C92-87D5-B5E1067E8AD6}"/>
              </a:ext>
            </a:extLst>
          </p:cNvPr>
          <p:cNvSpPr>
            <a:spLocks noGrp="1"/>
          </p:cNvSpPr>
          <p:nvPr>
            <p:ph type="body" idx="1"/>
          </p:nvPr>
        </p:nvSpPr>
        <p:spPr/>
        <p:txBody>
          <a:bodyPr>
            <a:normAutofit/>
          </a:bodyPr>
          <a:lstStyle/>
          <a:p>
            <a:pPr algn="ctr"/>
            <a:r>
              <a:rPr lang="en-US" sz="2000" b="1" u="sng" dirty="0"/>
              <a:t>Original or New Claim</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sz="half" idx="2"/>
          </p:nvPr>
        </p:nvSpPr>
        <p:spPr>
          <a:xfrm>
            <a:off x="685800" y="3132666"/>
            <a:ext cx="5311775" cy="3525586"/>
          </a:xfrm>
        </p:spPr>
        <p:txBody>
          <a:bodyPr>
            <a:normAutofit fontScale="47500" lnSpcReduction="20000"/>
          </a:bodyPr>
          <a:lstStyle/>
          <a:p>
            <a:pPr marL="914400" lvl="2" indent="0">
              <a:buNone/>
            </a:pPr>
            <a:endParaRPr lang="en-US" sz="2900" b="1" dirty="0"/>
          </a:p>
          <a:p>
            <a:r>
              <a:rPr lang="en-US" sz="2900" b="1" dirty="0"/>
              <a:t>21-22</a:t>
            </a:r>
            <a:r>
              <a:rPr lang="en-US" sz="2900" dirty="0"/>
              <a:t> &amp; SDDVA policy statement &amp; HIPPA Disclosure (VA Form </a:t>
            </a:r>
            <a:r>
              <a:rPr lang="en-US" sz="2900" b="1" dirty="0"/>
              <a:t>21-4142</a:t>
            </a:r>
            <a:r>
              <a:rPr lang="en-US" sz="2900" dirty="0"/>
              <a:t>), if applicable </a:t>
            </a:r>
          </a:p>
          <a:p>
            <a:r>
              <a:rPr lang="en-US" sz="2900" b="1" dirty="0"/>
              <a:t>DD 214 </a:t>
            </a:r>
            <a:r>
              <a:rPr lang="en-US" sz="2900" dirty="0"/>
              <a:t>- Certified </a:t>
            </a:r>
          </a:p>
          <a:p>
            <a:r>
              <a:rPr lang="en-US" sz="2900" b="1" dirty="0"/>
              <a:t>21-526EZ</a:t>
            </a:r>
            <a:r>
              <a:rPr lang="en-US" sz="2900" dirty="0"/>
              <a:t> - Claims Office can sign if we have POA, but not on original claim</a:t>
            </a:r>
          </a:p>
          <a:p>
            <a:r>
              <a:rPr lang="en-US" sz="2900" dirty="0"/>
              <a:t>PTSD Claims - VA form </a:t>
            </a:r>
            <a:r>
              <a:rPr lang="en-US" sz="2900" b="1" dirty="0"/>
              <a:t>21-0781</a:t>
            </a:r>
            <a:r>
              <a:rPr lang="en-US" sz="2900" dirty="0"/>
              <a:t> - if no qualifying combat award or</a:t>
            </a:r>
            <a:r>
              <a:rPr lang="en-US" sz="2900" b="1" dirty="0"/>
              <a:t> 21-0781a </a:t>
            </a:r>
            <a:r>
              <a:rPr lang="en-US" sz="2900" dirty="0"/>
              <a:t>for MST Claims</a:t>
            </a:r>
          </a:p>
          <a:p>
            <a:r>
              <a:rPr lang="en-US" sz="2900" dirty="0"/>
              <a:t>Reserve/National Guard must provide Service Treatment Records (STRs)</a:t>
            </a:r>
          </a:p>
          <a:p>
            <a:r>
              <a:rPr lang="en-US" sz="2900" dirty="0"/>
              <a:t>Private treatment records</a:t>
            </a:r>
          </a:p>
          <a:p>
            <a:r>
              <a:rPr lang="en-US" sz="2900" dirty="0"/>
              <a:t>Dependency </a:t>
            </a:r>
            <a:r>
              <a:rPr lang="en-US" sz="2900" b="1" dirty="0"/>
              <a:t>21-686c</a:t>
            </a:r>
            <a:r>
              <a:rPr lang="en-US" sz="2900" dirty="0"/>
              <a:t>, if applicable</a:t>
            </a:r>
          </a:p>
          <a:p>
            <a:r>
              <a:rPr lang="en-US" sz="2900" b="1" dirty="0"/>
              <a:t>Additional Benefits</a:t>
            </a:r>
            <a:endParaRPr lang="en-US" sz="2900" dirty="0"/>
          </a:p>
          <a:p>
            <a:r>
              <a:rPr lang="en-US" sz="2900" dirty="0"/>
              <a:t>IU – </a:t>
            </a:r>
            <a:r>
              <a:rPr lang="en-US" sz="2900" b="1" dirty="0"/>
              <a:t>8940</a:t>
            </a:r>
            <a:r>
              <a:rPr lang="en-US" sz="2900" dirty="0"/>
              <a:t> (1 rating at least 60% or Combined 70% 1 being 40% or more)</a:t>
            </a:r>
          </a:p>
          <a:p>
            <a:pPr marL="914400" lvl="2" indent="0">
              <a:buNone/>
            </a:pPr>
            <a:endParaRPr lang="en-US" sz="1500" b="1" dirty="0"/>
          </a:p>
          <a:p>
            <a:pPr lvl="1">
              <a:buFontTx/>
              <a:buChar char="-"/>
            </a:pPr>
            <a:endParaRPr lang="en-US" dirty="0"/>
          </a:p>
        </p:txBody>
      </p:sp>
      <p:sp>
        <p:nvSpPr>
          <p:cNvPr id="22" name="Text Placeholder 21">
            <a:extLst>
              <a:ext uri="{FF2B5EF4-FFF2-40B4-BE49-F238E27FC236}">
                <a16:creationId xmlns:a16="http://schemas.microsoft.com/office/drawing/2014/main" id="{0B1DE27F-5E16-41D3-AC0A-F778CD1A4D51}"/>
              </a:ext>
            </a:extLst>
          </p:cNvPr>
          <p:cNvSpPr>
            <a:spLocks noGrp="1"/>
          </p:cNvSpPr>
          <p:nvPr>
            <p:ph type="body" sz="quarter" idx="3"/>
          </p:nvPr>
        </p:nvSpPr>
        <p:spPr/>
        <p:txBody>
          <a:bodyPr>
            <a:normAutofit/>
          </a:bodyPr>
          <a:lstStyle/>
          <a:p>
            <a:pPr algn="ctr"/>
            <a:r>
              <a:rPr lang="en-US" sz="2000" b="1" u="sng" dirty="0"/>
              <a:t>Supplemental Claim</a:t>
            </a:r>
          </a:p>
        </p:txBody>
      </p:sp>
      <p:sp>
        <p:nvSpPr>
          <p:cNvPr id="23" name="Content Placeholder 22">
            <a:extLst>
              <a:ext uri="{FF2B5EF4-FFF2-40B4-BE49-F238E27FC236}">
                <a16:creationId xmlns:a16="http://schemas.microsoft.com/office/drawing/2014/main" id="{889248FA-81F7-487E-9364-98346D51A8C2}"/>
              </a:ext>
            </a:extLst>
          </p:cNvPr>
          <p:cNvSpPr>
            <a:spLocks noGrp="1"/>
          </p:cNvSpPr>
          <p:nvPr>
            <p:ph sz="quarter" idx="4"/>
          </p:nvPr>
        </p:nvSpPr>
        <p:spPr/>
        <p:txBody>
          <a:bodyPr>
            <a:normAutofit fontScale="47500" lnSpcReduction="20000"/>
          </a:bodyPr>
          <a:lstStyle/>
          <a:p>
            <a:r>
              <a:rPr lang="en-US" sz="2900" b="1" dirty="0"/>
              <a:t>21-22</a:t>
            </a:r>
            <a:r>
              <a:rPr lang="en-US" sz="2900" dirty="0"/>
              <a:t> &amp; Policy Statement &amp; HIPPA Disclosure (VA Form </a:t>
            </a:r>
            <a:r>
              <a:rPr lang="en-US" sz="2900" b="1" dirty="0"/>
              <a:t>21-4142</a:t>
            </a:r>
            <a:r>
              <a:rPr lang="en-US" sz="2900" dirty="0"/>
              <a:t>), if applicable</a:t>
            </a:r>
          </a:p>
          <a:p>
            <a:r>
              <a:rPr lang="en-US" sz="2900" b="1" dirty="0"/>
              <a:t>20-0995</a:t>
            </a:r>
            <a:r>
              <a:rPr lang="en-US" sz="2900" dirty="0"/>
              <a:t> - Decision Review Request: Supplemental Claim</a:t>
            </a:r>
          </a:p>
          <a:p>
            <a:r>
              <a:rPr lang="en-US" sz="2900" b="1" dirty="0"/>
              <a:t>21-4138</a:t>
            </a:r>
            <a:r>
              <a:rPr lang="en-US" sz="2900" dirty="0"/>
              <a:t> - Explain Evidence</a:t>
            </a:r>
          </a:p>
          <a:p>
            <a:endParaRPr lang="en-US" dirty="0"/>
          </a:p>
        </p:txBody>
      </p:sp>
    </p:spTree>
    <p:extLst>
      <p:ext uri="{BB962C8B-B14F-4D97-AF65-F5344CB8AC3E}">
        <p14:creationId xmlns:p14="http://schemas.microsoft.com/office/powerpoint/2010/main" val="113723555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0FFB99-2E28-421B-B793-7472AAD46BEC}"/>
              </a:ext>
            </a:extLst>
          </p:cNvPr>
          <p:cNvSpPr/>
          <p:nvPr/>
        </p:nvSpPr>
        <p:spPr>
          <a:xfrm>
            <a:off x="4167429" y="2967335"/>
            <a:ext cx="385714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Questions?</a:t>
            </a:r>
          </a:p>
        </p:txBody>
      </p:sp>
    </p:spTree>
    <p:extLst>
      <p:ext uri="{BB962C8B-B14F-4D97-AF65-F5344CB8AC3E}">
        <p14:creationId xmlns:p14="http://schemas.microsoft.com/office/powerpoint/2010/main" val="222013291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90507" y="764373"/>
            <a:ext cx="7434070" cy="1474330"/>
          </a:xfrm>
        </p:spPr>
        <p:txBody>
          <a:bodyPr>
            <a:normAutofit/>
          </a:bodyPr>
          <a:lstStyle/>
          <a:p>
            <a:r>
              <a:rPr lang="en-US" sz="2400" b="1" dirty="0"/>
              <a:t>Disability Compensation Application Procedures</a:t>
            </a:r>
            <a:endParaRPr lang="en-US" sz="2400" dirty="0"/>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090507" y="2628900"/>
            <a:ext cx="7454077" cy="3589785"/>
          </a:xfrm>
        </p:spPr>
        <p:txBody>
          <a:bodyPr>
            <a:normAutofit/>
          </a:bodyPr>
          <a:lstStyle/>
          <a:p>
            <a:pPr marL="0" indent="0">
              <a:lnSpc>
                <a:spcPct val="100000"/>
              </a:lnSpc>
              <a:buNone/>
            </a:pPr>
            <a:r>
              <a:rPr lang="en-US" sz="2000" b="1" u="sng" dirty="0"/>
              <a:t>*Original Claim or New Claim*</a:t>
            </a:r>
          </a:p>
          <a:p>
            <a:pPr marL="0" indent="0">
              <a:lnSpc>
                <a:spcPct val="100000"/>
              </a:lnSpc>
              <a:buNone/>
            </a:pPr>
            <a:r>
              <a:rPr lang="en-US" sz="2000" dirty="0"/>
              <a:t>	- </a:t>
            </a:r>
            <a:r>
              <a:rPr lang="en-US" sz="1800" dirty="0"/>
              <a:t>Used by a veteran to file a claim for service-connected 	disability benefits.</a:t>
            </a:r>
          </a:p>
          <a:p>
            <a:pPr marL="0" indent="0">
              <a:lnSpc>
                <a:spcPct val="100000"/>
              </a:lnSpc>
              <a:buNone/>
            </a:pPr>
            <a:r>
              <a:rPr lang="en-US" sz="1800" dirty="0"/>
              <a:t>	- Increased service-connected disability benefits</a:t>
            </a:r>
          </a:p>
          <a:p>
            <a:pPr marL="0" indent="0">
              <a:lnSpc>
                <a:spcPct val="100000"/>
              </a:lnSpc>
              <a:buNone/>
            </a:pPr>
            <a:r>
              <a:rPr lang="en-US" sz="1800" dirty="0"/>
              <a:t>	- IU</a:t>
            </a:r>
            <a:r>
              <a:rPr lang="en-US" sz="1800" b="1" dirty="0"/>
              <a:t>*</a:t>
            </a:r>
          </a:p>
          <a:p>
            <a:pPr marL="0" indent="0">
              <a:lnSpc>
                <a:spcPct val="100000"/>
              </a:lnSpc>
              <a:buNone/>
            </a:pPr>
            <a:r>
              <a:rPr lang="en-US" sz="1800" dirty="0"/>
              <a:t>	- SMC</a:t>
            </a:r>
          </a:p>
          <a:p>
            <a:pPr marL="0" indent="0">
              <a:lnSpc>
                <a:spcPct val="100000"/>
              </a:lnSpc>
              <a:buNone/>
            </a:pPr>
            <a:r>
              <a:rPr lang="en-US" sz="1800" dirty="0"/>
              <a:t>	- New conditions not previously filed for</a:t>
            </a:r>
          </a:p>
        </p:txBody>
      </p:sp>
    </p:spTree>
    <p:extLst>
      <p:ext uri="{BB962C8B-B14F-4D97-AF65-F5344CB8AC3E}">
        <p14:creationId xmlns:p14="http://schemas.microsoft.com/office/powerpoint/2010/main" val="21942331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90507" y="764373"/>
            <a:ext cx="7434070" cy="1474330"/>
          </a:xfrm>
        </p:spPr>
        <p:txBody>
          <a:bodyPr>
            <a:normAutofit/>
          </a:bodyPr>
          <a:lstStyle/>
          <a:p>
            <a:r>
              <a:rPr lang="en-US" sz="2400" b="1" dirty="0"/>
              <a:t>What do I need?</a:t>
            </a:r>
            <a:endParaRPr lang="en-US" sz="2400" dirty="0"/>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090507" y="2628900"/>
            <a:ext cx="7454077" cy="3589785"/>
          </a:xfrm>
        </p:spPr>
        <p:txBody>
          <a:bodyPr>
            <a:normAutofit/>
          </a:bodyPr>
          <a:lstStyle/>
          <a:p>
            <a:r>
              <a:rPr lang="en-US" sz="1800" dirty="0"/>
              <a:t>VA Form </a:t>
            </a:r>
            <a:r>
              <a:rPr lang="en-US" sz="1800" b="1" dirty="0"/>
              <a:t>21-22</a:t>
            </a:r>
            <a:r>
              <a:rPr lang="en-US" sz="1800" dirty="0"/>
              <a:t> ‘Appointment of Veteran’s Service Organization as Claimant’s Representative’.</a:t>
            </a:r>
          </a:p>
          <a:p>
            <a:r>
              <a:rPr lang="en-US" sz="1800" b="1" dirty="0"/>
              <a:t>21-526EZ </a:t>
            </a:r>
            <a:r>
              <a:rPr lang="en-US" sz="1800" dirty="0"/>
              <a:t>‘Application for Disability Compensation and Related Compensation Benefits’</a:t>
            </a:r>
          </a:p>
          <a:p>
            <a:r>
              <a:rPr lang="en-US" sz="1800" b="1" dirty="0"/>
              <a:t>21-0966</a:t>
            </a:r>
            <a:r>
              <a:rPr lang="en-US" sz="1800" dirty="0"/>
              <a:t> ‘Intent to file’(if applicable)</a:t>
            </a:r>
          </a:p>
          <a:p>
            <a:r>
              <a:rPr lang="en-US" sz="1800" dirty="0"/>
              <a:t>SDDVA Policy Statement for Representation and HIPAA Disclosure (VA FORM </a:t>
            </a:r>
            <a:r>
              <a:rPr lang="en-US" sz="1800" b="1" dirty="0"/>
              <a:t>21-4142 / 4142A</a:t>
            </a:r>
            <a:r>
              <a:rPr lang="en-US" sz="1800" dirty="0"/>
              <a:t>)</a:t>
            </a:r>
          </a:p>
          <a:p>
            <a:r>
              <a:rPr lang="en-US" sz="1800" dirty="0"/>
              <a:t>Military Records (i.e.,DD214 DD215, NGB22)</a:t>
            </a:r>
          </a:p>
          <a:p>
            <a:r>
              <a:rPr lang="en-US" sz="1800" dirty="0"/>
              <a:t>Medical Evidence</a:t>
            </a:r>
            <a:r>
              <a:rPr lang="en-US" sz="1800" b="1" dirty="0"/>
              <a:t>*</a:t>
            </a:r>
          </a:p>
          <a:p>
            <a:pPr marL="0" indent="0">
              <a:buNone/>
            </a:pPr>
            <a:endParaRPr lang="en-US" dirty="0"/>
          </a:p>
        </p:txBody>
      </p:sp>
    </p:spTree>
    <p:extLst>
      <p:ext uri="{BB962C8B-B14F-4D97-AF65-F5344CB8AC3E}">
        <p14:creationId xmlns:p14="http://schemas.microsoft.com/office/powerpoint/2010/main" val="232355769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90507" y="764373"/>
            <a:ext cx="7434070" cy="1474330"/>
          </a:xfrm>
        </p:spPr>
        <p:txBody>
          <a:bodyPr>
            <a:normAutofit fontScale="90000"/>
          </a:bodyPr>
          <a:lstStyle/>
          <a:p>
            <a:r>
              <a:rPr lang="en-US" sz="2400" b="1" dirty="0"/>
              <a:t>What do I need?</a:t>
            </a:r>
            <a:br>
              <a:rPr lang="en-US" sz="2400" b="1" dirty="0"/>
            </a:br>
            <a:br>
              <a:rPr lang="en-US" sz="2400" b="1" dirty="0"/>
            </a:br>
            <a:r>
              <a:rPr lang="en-US" sz="2400" b="1" dirty="0"/>
              <a:t>Dependents:</a:t>
            </a:r>
            <a:br>
              <a:rPr lang="en-US" sz="2400" b="1" dirty="0"/>
            </a:br>
            <a:br>
              <a:rPr lang="en-US" sz="1600" b="1" dirty="0"/>
            </a:br>
            <a:r>
              <a:rPr lang="en-US" sz="1600" b="1" dirty="0"/>
              <a:t>*Veterans who have a combined service-connected disability rating of 30% or higher are eligible for an additional monetary benefit for dependents.</a:t>
            </a:r>
            <a:br>
              <a:rPr lang="en-US" sz="2400" b="1" dirty="0"/>
            </a:br>
            <a:endParaRPr lang="en-US" sz="2400" dirty="0"/>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090507" y="2628900"/>
            <a:ext cx="7454077" cy="3589785"/>
          </a:xfrm>
        </p:spPr>
        <p:txBody>
          <a:bodyPr>
            <a:normAutofit/>
          </a:bodyPr>
          <a:lstStyle/>
          <a:p>
            <a:r>
              <a:rPr lang="en-US" sz="1800" dirty="0"/>
              <a:t>VA Form </a:t>
            </a:r>
            <a:r>
              <a:rPr lang="en-US" sz="1800" b="1" dirty="0"/>
              <a:t>21-686c</a:t>
            </a:r>
            <a:r>
              <a:rPr lang="en-US" sz="1800" dirty="0"/>
              <a:t> ‘Declaration of Status of Dependents’, if applicable</a:t>
            </a:r>
          </a:p>
          <a:p>
            <a:r>
              <a:rPr lang="en-US" sz="1800" dirty="0"/>
              <a:t>Dependency documentation (if applicable) e.g., copies of marriage certificates, birth certificates, divorce decrees, etc.</a:t>
            </a:r>
          </a:p>
          <a:p>
            <a:r>
              <a:rPr lang="en-US" sz="1800" dirty="0"/>
              <a:t>VA Form </a:t>
            </a:r>
            <a:r>
              <a:rPr lang="en-US" sz="1800" b="1" dirty="0"/>
              <a:t>21-674</a:t>
            </a:r>
            <a:r>
              <a:rPr lang="en-US" sz="1800" dirty="0"/>
              <a:t> ‘Request for Approval of School Attendance’, if applicable	</a:t>
            </a:r>
          </a:p>
          <a:p>
            <a:endParaRPr lang="en-US" dirty="0"/>
          </a:p>
          <a:p>
            <a:pPr marL="0" indent="0">
              <a:buNone/>
            </a:pPr>
            <a:endParaRPr lang="en-US" dirty="0"/>
          </a:p>
        </p:txBody>
      </p:sp>
    </p:spTree>
    <p:extLst>
      <p:ext uri="{BB962C8B-B14F-4D97-AF65-F5344CB8AC3E}">
        <p14:creationId xmlns:p14="http://schemas.microsoft.com/office/powerpoint/2010/main" val="407472567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90507" y="764373"/>
            <a:ext cx="7434070" cy="1474330"/>
          </a:xfrm>
        </p:spPr>
        <p:txBody>
          <a:bodyPr>
            <a:normAutofit/>
          </a:bodyPr>
          <a:lstStyle/>
          <a:p>
            <a:r>
              <a:rPr lang="en-US" sz="2400" b="1" dirty="0"/>
              <a:t>What is a dependent?</a:t>
            </a:r>
            <a:br>
              <a:rPr lang="en-US" sz="2400" b="1" dirty="0"/>
            </a:br>
            <a:endParaRPr lang="en-US" sz="2400" dirty="0"/>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090507" y="2106386"/>
            <a:ext cx="7454077" cy="3589785"/>
          </a:xfrm>
        </p:spPr>
        <p:txBody>
          <a:bodyPr>
            <a:normAutofit/>
          </a:bodyPr>
          <a:lstStyle/>
          <a:p>
            <a:pPr marL="0" indent="0">
              <a:buNone/>
            </a:pPr>
            <a:r>
              <a:rPr lang="en-US" b="1" dirty="0"/>
              <a:t>Spouse (38 CFR 3.50)</a:t>
            </a:r>
          </a:p>
          <a:p>
            <a:r>
              <a:rPr lang="en-US" sz="1500" dirty="0"/>
              <a:t>A person of the opposite sex whose marriage to the veteran is valid under the law of where they were married.</a:t>
            </a:r>
          </a:p>
          <a:p>
            <a:pPr marL="0" indent="0">
              <a:buNone/>
            </a:pPr>
            <a:endParaRPr lang="en-US" sz="1500" dirty="0"/>
          </a:p>
          <a:p>
            <a:pPr marL="0" indent="0">
              <a:buNone/>
            </a:pPr>
            <a:r>
              <a:rPr lang="en-US" sz="1500" b="1" dirty="0"/>
              <a:t>For VA purposes, the marriage must be recognized under:</a:t>
            </a:r>
          </a:p>
          <a:p>
            <a:pPr marL="0" indent="0">
              <a:buNone/>
            </a:pPr>
            <a:r>
              <a:rPr lang="en-US" sz="1500" dirty="0"/>
              <a:t>	</a:t>
            </a:r>
            <a:r>
              <a:rPr lang="en-US" sz="1800" dirty="0"/>
              <a:t>- The law of the place where at least one of the parties resided at the time of the marriage; or</a:t>
            </a:r>
          </a:p>
          <a:p>
            <a:pPr marL="0" indent="0">
              <a:buNone/>
            </a:pPr>
            <a:r>
              <a:rPr lang="en-US" sz="1800" dirty="0"/>
              <a:t>	- The law of the place where at least one of the parties resided when the claim or application 	was filed; or</a:t>
            </a:r>
          </a:p>
          <a:p>
            <a:pPr marL="0" indent="0">
              <a:buNone/>
            </a:pPr>
            <a:r>
              <a:rPr lang="en-US" sz="1800" dirty="0"/>
              <a:t>	- At a later date when eligibility requirements were met.</a:t>
            </a:r>
          </a:p>
          <a:p>
            <a:pPr marL="0" indent="0">
              <a:buNone/>
            </a:pPr>
            <a:endParaRPr lang="en-US" sz="1100" dirty="0"/>
          </a:p>
        </p:txBody>
      </p:sp>
    </p:spTree>
    <p:extLst>
      <p:ext uri="{BB962C8B-B14F-4D97-AF65-F5344CB8AC3E}">
        <p14:creationId xmlns:p14="http://schemas.microsoft.com/office/powerpoint/2010/main" val="117860514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90507" y="764373"/>
            <a:ext cx="7434070" cy="1474330"/>
          </a:xfrm>
        </p:spPr>
        <p:txBody>
          <a:bodyPr>
            <a:normAutofit/>
          </a:bodyPr>
          <a:lstStyle/>
          <a:p>
            <a:r>
              <a:rPr lang="en-US" sz="2400" b="1" dirty="0"/>
              <a:t>What is a dependent?</a:t>
            </a:r>
            <a:br>
              <a:rPr lang="en-US" sz="2400" b="1" dirty="0"/>
            </a:br>
            <a:endParaRPr lang="en-US" sz="2400" dirty="0"/>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090507" y="1993174"/>
            <a:ext cx="7454077" cy="4324499"/>
          </a:xfrm>
        </p:spPr>
        <p:txBody>
          <a:bodyPr>
            <a:normAutofit fontScale="92500" lnSpcReduction="10000"/>
          </a:bodyPr>
          <a:lstStyle/>
          <a:p>
            <a:pPr marL="0" indent="0">
              <a:buNone/>
            </a:pPr>
            <a:r>
              <a:rPr lang="en-US" b="1" dirty="0"/>
              <a:t>Children (38 CFR 3.57)</a:t>
            </a:r>
          </a:p>
          <a:p>
            <a:pPr marL="0" indent="0">
              <a:buNone/>
            </a:pPr>
            <a:endParaRPr lang="en-US" sz="1900" dirty="0"/>
          </a:p>
          <a:p>
            <a:pPr marL="0" indent="0">
              <a:buNone/>
            </a:pPr>
            <a:r>
              <a:rPr lang="en-US" sz="1900" dirty="0"/>
              <a:t>	- Children under the age of 18: Child’s full name, date and place of birth, Social Security Number (SSN)</a:t>
            </a:r>
          </a:p>
          <a:p>
            <a:pPr marL="0" indent="0">
              <a:buNone/>
            </a:pPr>
            <a:r>
              <a:rPr lang="en-US" sz="1900" dirty="0"/>
              <a:t>	- Children 18 to 23 years of age and attending school: Child’s full name, date and place of birth, SSN, and VA Form 21-674 ‘Request for Approval of School Attendance’</a:t>
            </a:r>
          </a:p>
          <a:p>
            <a:pPr marL="0" indent="0">
              <a:buNone/>
            </a:pPr>
            <a:r>
              <a:rPr lang="en-US" sz="1900" dirty="0"/>
              <a:t>	- Stepchildren: Child’s full name, date and place of birth, SSN</a:t>
            </a:r>
          </a:p>
          <a:p>
            <a:pPr marL="0" indent="0">
              <a:buNone/>
            </a:pPr>
            <a:r>
              <a:rPr lang="en-US" sz="1900" dirty="0"/>
              <a:t>	- Adopted children: Child’s full name, date and place of birth, SSN, and copy of the adoption decree or adoptive placement agreement</a:t>
            </a:r>
          </a:p>
          <a:p>
            <a:pPr marL="0" indent="0">
              <a:buNone/>
            </a:pPr>
            <a:r>
              <a:rPr lang="en-US" sz="1900" dirty="0"/>
              <a:t>	- Helpless children: Child’s full name, date and place of birth, SSN, and medical evidence that the child became incapable of self-support prior to their eighteenth birthday.</a:t>
            </a:r>
          </a:p>
        </p:txBody>
      </p:sp>
    </p:spTree>
    <p:extLst>
      <p:ext uri="{BB962C8B-B14F-4D97-AF65-F5344CB8AC3E}">
        <p14:creationId xmlns:p14="http://schemas.microsoft.com/office/powerpoint/2010/main" val="355671333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90507" y="764373"/>
            <a:ext cx="7434070" cy="1474330"/>
          </a:xfrm>
        </p:spPr>
        <p:txBody>
          <a:bodyPr>
            <a:normAutofit/>
          </a:bodyPr>
          <a:lstStyle/>
          <a:p>
            <a:r>
              <a:rPr lang="en-US" sz="2400" b="1" dirty="0"/>
              <a:t>What is a dependent?</a:t>
            </a:r>
            <a:br>
              <a:rPr lang="en-US" sz="2400" b="1" dirty="0"/>
            </a:br>
            <a:endParaRPr lang="en-US" sz="2400" dirty="0"/>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090507" y="1923506"/>
            <a:ext cx="7454077" cy="3589785"/>
          </a:xfrm>
        </p:spPr>
        <p:txBody>
          <a:bodyPr>
            <a:normAutofit/>
          </a:bodyPr>
          <a:lstStyle/>
          <a:p>
            <a:pPr marL="0" indent="0">
              <a:buNone/>
            </a:pPr>
            <a:r>
              <a:rPr lang="en-US" b="1" dirty="0"/>
              <a:t>Parents (38 CFR 3.59)</a:t>
            </a:r>
          </a:p>
          <a:p>
            <a:pPr marL="0" indent="0">
              <a:buNone/>
            </a:pPr>
            <a:endParaRPr lang="en-US" sz="1100" b="1" dirty="0"/>
          </a:p>
          <a:p>
            <a:pPr marL="0" indent="0">
              <a:buNone/>
            </a:pPr>
            <a:r>
              <a:rPr lang="en-US" sz="1100" b="1" dirty="0"/>
              <a:t>	</a:t>
            </a:r>
          </a:p>
          <a:p>
            <a:pPr marL="0" indent="0">
              <a:buNone/>
            </a:pPr>
            <a:r>
              <a:rPr lang="en-US" sz="1100" b="1" dirty="0"/>
              <a:t>	</a:t>
            </a:r>
            <a:r>
              <a:rPr lang="en-US" sz="1800" dirty="0"/>
              <a:t>- Biological parents: copy of the veteran’s birth certificate showing the names of the biological parent(s), SSN(s), and VA Form 21P-509 ‘Statement of Dependency of Parents’</a:t>
            </a:r>
          </a:p>
          <a:p>
            <a:pPr marL="0" indent="0">
              <a:buNone/>
            </a:pPr>
            <a:r>
              <a:rPr lang="en-US" sz="1800" dirty="0"/>
              <a:t>	- Adoptive parents: copy of final decree of adoption showing the veteran as adopted by the claimed parent(s), SSN(s), and VA Form 21P-509</a:t>
            </a:r>
          </a:p>
          <a:p>
            <a:pPr marL="0" indent="0">
              <a:buNone/>
            </a:pPr>
            <a:r>
              <a:rPr lang="en-US" sz="1800" dirty="0"/>
              <a:t>	- Foster parents: VA Form 21P-524 'Statement of Person Claiming to Have Stood in Relation of Parent', SSN(s), and VA Form 21P-509.</a:t>
            </a:r>
          </a:p>
        </p:txBody>
      </p:sp>
    </p:spTree>
    <p:extLst>
      <p:ext uri="{BB962C8B-B14F-4D97-AF65-F5344CB8AC3E}">
        <p14:creationId xmlns:p14="http://schemas.microsoft.com/office/powerpoint/2010/main" val="374101978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90507" y="764373"/>
            <a:ext cx="7434070" cy="1474330"/>
          </a:xfrm>
        </p:spPr>
        <p:txBody>
          <a:bodyPr>
            <a:normAutofit/>
          </a:bodyPr>
          <a:lstStyle/>
          <a:p>
            <a:r>
              <a:rPr lang="en-US" sz="2400" b="1" dirty="0"/>
              <a:t>Disability Compensation Application Procedures</a:t>
            </a:r>
            <a:endParaRPr lang="en-US" sz="2400" dirty="0"/>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090507" y="2628900"/>
            <a:ext cx="7454077" cy="3589785"/>
          </a:xfrm>
        </p:spPr>
        <p:txBody>
          <a:bodyPr>
            <a:normAutofit/>
          </a:bodyPr>
          <a:lstStyle/>
          <a:p>
            <a:pPr marL="0" indent="0">
              <a:lnSpc>
                <a:spcPct val="100000"/>
              </a:lnSpc>
              <a:buNone/>
            </a:pPr>
            <a:r>
              <a:rPr lang="en-US" sz="2000" b="1" u="sng" dirty="0"/>
              <a:t>*Supplemental Claim*</a:t>
            </a:r>
          </a:p>
          <a:p>
            <a:pPr marL="0" indent="0">
              <a:lnSpc>
                <a:spcPct val="100000"/>
              </a:lnSpc>
              <a:buNone/>
            </a:pPr>
            <a:r>
              <a:rPr lang="en-US" sz="2000" dirty="0"/>
              <a:t>	</a:t>
            </a:r>
            <a:r>
              <a:rPr lang="en-US" sz="1800" dirty="0"/>
              <a:t>- A supplemental claim is a request to open a previously denied claim for service connection.</a:t>
            </a:r>
          </a:p>
          <a:p>
            <a:pPr marL="0" indent="0">
              <a:buNone/>
            </a:pPr>
            <a:r>
              <a:rPr lang="en-US" sz="1800" dirty="0"/>
              <a:t>	- A supplemental claim is limited to the disability issue that was determined to be not service connected, AND the supplemental claim MUST be based on new and evidence.</a:t>
            </a:r>
          </a:p>
        </p:txBody>
      </p:sp>
    </p:spTree>
    <p:extLst>
      <p:ext uri="{BB962C8B-B14F-4D97-AF65-F5344CB8AC3E}">
        <p14:creationId xmlns:p14="http://schemas.microsoft.com/office/powerpoint/2010/main" val="66325142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90507" y="764373"/>
            <a:ext cx="7434070" cy="1474330"/>
          </a:xfrm>
        </p:spPr>
        <p:txBody>
          <a:bodyPr>
            <a:normAutofit/>
          </a:bodyPr>
          <a:lstStyle/>
          <a:p>
            <a:r>
              <a:rPr lang="en-US" sz="2400" b="1" dirty="0"/>
              <a:t>What do I need?</a:t>
            </a:r>
            <a:endParaRPr lang="en-US" sz="2400" dirty="0"/>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090507" y="2628900"/>
            <a:ext cx="7454077" cy="3589785"/>
          </a:xfrm>
        </p:spPr>
        <p:txBody>
          <a:bodyPr>
            <a:normAutofit/>
          </a:bodyPr>
          <a:lstStyle/>
          <a:p>
            <a:r>
              <a:rPr lang="en-US" b="1" dirty="0"/>
              <a:t>20-0995 </a:t>
            </a:r>
            <a:r>
              <a:rPr lang="en-US" sz="1800" dirty="0"/>
              <a:t>‘Decision Review Request: Supplemental Claim’</a:t>
            </a:r>
          </a:p>
          <a:p>
            <a:r>
              <a:rPr lang="en-US" b="1" dirty="0"/>
              <a:t>21-4138 </a:t>
            </a:r>
            <a:r>
              <a:rPr lang="en-US" sz="1800" dirty="0"/>
              <a:t>(If applicable)</a:t>
            </a:r>
            <a:endParaRPr lang="en-US" sz="1800" b="1" dirty="0"/>
          </a:p>
          <a:p>
            <a:r>
              <a:rPr lang="en-US" dirty="0"/>
              <a:t>New and Relevant Evidence*</a:t>
            </a:r>
          </a:p>
          <a:p>
            <a:pPr lvl="1">
              <a:buFontTx/>
              <a:buChar char="-"/>
            </a:pPr>
            <a:r>
              <a:rPr lang="en-US" sz="1800" b="1" dirty="0"/>
              <a:t>(38 CFR 3.156)</a:t>
            </a:r>
          </a:p>
          <a:p>
            <a:pPr marL="914400" lvl="2" indent="0">
              <a:buNone/>
            </a:pPr>
            <a:endParaRPr lang="en-US" sz="1500" b="1" dirty="0"/>
          </a:p>
          <a:p>
            <a:pPr marL="914400" lvl="2" indent="0">
              <a:buNone/>
            </a:pPr>
            <a:endParaRPr lang="en-US" sz="1500" b="1" dirty="0"/>
          </a:p>
          <a:p>
            <a:pPr lvl="1">
              <a:buFontTx/>
              <a:buChar char="-"/>
            </a:pPr>
            <a:endParaRPr lang="en-US" dirty="0"/>
          </a:p>
        </p:txBody>
      </p:sp>
    </p:spTree>
    <p:extLst>
      <p:ext uri="{BB962C8B-B14F-4D97-AF65-F5344CB8AC3E}">
        <p14:creationId xmlns:p14="http://schemas.microsoft.com/office/powerpoint/2010/main" val="397664959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B96CC85-5758-41C0-8EFD-737AFB691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BEB954-4024-4CCF-A9D6-4C00FDC028D9}">
  <ds:schemaRefs>
    <ds:schemaRef ds:uri="http://schemas.microsoft.com/sharepoint/v3/contenttype/forms"/>
  </ds:schemaRefs>
</ds:datastoreItem>
</file>

<file path=customXml/itemProps3.xml><?xml version="1.0" encoding="utf-8"?>
<ds:datastoreItem xmlns:ds="http://schemas.openxmlformats.org/officeDocument/2006/customXml" ds:itemID="{4710EE66-8707-456F-8F2E-091D581CB03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Vapor Trail design</Template>
  <TotalTime>493</TotalTime>
  <Words>1178</Words>
  <Application>Microsoft Office PowerPoint</Application>
  <PresentationFormat>Widescreen</PresentationFormat>
  <Paragraphs>96</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Century Gothic</vt:lpstr>
      <vt:lpstr>Vapor Trail</vt:lpstr>
      <vt:lpstr>BUILDING A COMPENSATION CLAIM</vt:lpstr>
      <vt:lpstr>Disability Compensation Application Procedures</vt:lpstr>
      <vt:lpstr>What do I need?</vt:lpstr>
      <vt:lpstr>What do I need?  Dependents:  *Veterans who have a combined service-connected disability rating of 30% or higher are eligible for an additional monetary benefit for dependents. </vt:lpstr>
      <vt:lpstr>What is a dependent? </vt:lpstr>
      <vt:lpstr>What is a dependent? </vt:lpstr>
      <vt:lpstr>What is a dependent? </vt:lpstr>
      <vt:lpstr>Disability Compensation Application Procedures</vt:lpstr>
      <vt:lpstr>What do I need?</vt:lpstr>
      <vt:lpstr>COMPARISION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COMPENSATION CLAIM</dc:title>
  <dc:creator>Trapp, Cody J.</dc:creator>
  <cp:lastModifiedBy>Trapp, Cody J.</cp:lastModifiedBy>
  <cp:revision>35</cp:revision>
  <dcterms:created xsi:type="dcterms:W3CDTF">2021-02-05T16:38:35Z</dcterms:created>
  <dcterms:modified xsi:type="dcterms:W3CDTF">2021-02-16T19:38:24Z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